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1" r:id="rId15"/>
    <p:sldId id="269" r:id="rId16"/>
    <p:sldId id="270" r:id="rId17"/>
  </p:sldIdLst>
  <p:sldSz cx="9144000" cy="5143500" type="screen16x9"/>
  <p:notesSz cx="6858000" cy="9144000"/>
  <p:embeddedFontLst>
    <p:embeddedFont>
      <p:font typeface="Lato" panose="020B0604020202020204" charset="0"/>
      <p:regular r:id="rId19"/>
      <p:bold r:id="rId20"/>
      <p:italic r:id="rId21"/>
      <p:boldItalic r:id="rId22"/>
    </p:embeddedFont>
    <p:embeddedFont>
      <p:font typeface="Raleway" panose="020B0604020202020204" charset="0"/>
      <p:regular r:id="rId23"/>
      <p:bold r:id="rId24"/>
      <p:italic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2" d="100"/>
          <a:sy n="92" d="100"/>
        </p:scale>
        <p:origin x="7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Shape 7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Shape 7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Shape 8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Shape 9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Shape 9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Shape 10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Shape 11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Shape 11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Shape 12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Shape 13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Shape 14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Shape 14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hape 15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Shape 15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Shape 16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hape 17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Shape 17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hape 10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" name="Shape 11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2" name="Shape 12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" name="Shape 13"/>
          <p:cNvSpPr txBox="1">
            <a:spLocks noGrp="1"/>
          </p:cNvSpPr>
          <p:nvPr>
            <p:ph type="ctrTitle"/>
          </p:nvPr>
        </p:nvSpPr>
        <p:spPr>
          <a:xfrm>
            <a:off x="2371725" y="630225"/>
            <a:ext cx="6331500" cy="1542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ubTitle" idx="1"/>
          </p:nvPr>
        </p:nvSpPr>
        <p:spPr>
          <a:xfrm>
            <a:off x="2390267" y="3238450"/>
            <a:ext cx="6331500" cy="1241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hape 17"/>
          <p:cNvCxnSpPr/>
          <p:nvPr/>
        </p:nvCxnSpPr>
        <p:spPr>
          <a:xfrm>
            <a:off x="425200" y="415650"/>
            <a:ext cx="8296800" cy="0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8" name="Shape 18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9" name="Shape 19"/>
          <p:cNvSpPr txBox="1">
            <a:spLocks noGrp="1"/>
          </p:cNvSpPr>
          <p:nvPr>
            <p:ph type="title"/>
          </p:nvPr>
        </p:nvSpPr>
        <p:spPr>
          <a:xfrm>
            <a:off x="406425" y="1806825"/>
            <a:ext cx="8296800" cy="154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hape 22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3" name="Shape 23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4" name="Shape 24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5" name="Shape 25"/>
          <p:cNvSpPr txBox="1">
            <a:spLocks noGrp="1"/>
          </p:cNvSpPr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body" idx="1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Shape 29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0" name="Shape 30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1" name="Shape 31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2" name="Shape 32"/>
          <p:cNvSpPr txBox="1">
            <a:spLocks noGrp="1"/>
          </p:cNvSpPr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body" idx="1"/>
          </p:nvPr>
        </p:nvSpPr>
        <p:spPr>
          <a:xfrm>
            <a:off x="2400303" y="1602675"/>
            <a:ext cx="3071400" cy="3002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body" idx="2"/>
          </p:nvPr>
        </p:nvSpPr>
        <p:spPr>
          <a:xfrm>
            <a:off x="5650572" y="1602675"/>
            <a:ext cx="3071400" cy="3002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303300" y="411575"/>
            <a:ext cx="8520600" cy="639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Shape 40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1" name="Shape 41"/>
          <p:cNvSpPr txBox="1">
            <a:spLocks noGrp="1"/>
          </p:cNvSpPr>
          <p:nvPr>
            <p:ph type="title"/>
          </p:nvPr>
        </p:nvSpPr>
        <p:spPr>
          <a:xfrm>
            <a:off x="319500" y="936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319500" y="1846804"/>
            <a:ext cx="2808000" cy="2806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Shape 45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6" name="Shape 46"/>
          <p:cNvSpPr txBox="1">
            <a:spLocks noGrp="1"/>
          </p:cNvSpPr>
          <p:nvPr>
            <p:ph type="title"/>
          </p:nvPr>
        </p:nvSpPr>
        <p:spPr>
          <a:xfrm>
            <a:off x="283103" y="712141"/>
            <a:ext cx="6244200" cy="38355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/>
          <p:nvPr/>
        </p:nvSpPr>
        <p:spPr>
          <a:xfrm>
            <a:off x="4572000" y="1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50" name="Shape 50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1" name="Shape 51"/>
          <p:cNvSpPr txBox="1">
            <a:spLocks noGrp="1"/>
          </p:cNvSpPr>
          <p:nvPr>
            <p:ph type="title"/>
          </p:nvPr>
        </p:nvSpPr>
        <p:spPr>
          <a:xfrm>
            <a:off x="265500" y="1397350"/>
            <a:ext cx="4045200" cy="13182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subTitle" idx="1"/>
          </p:nvPr>
        </p:nvSpPr>
        <p:spPr>
          <a:xfrm>
            <a:off x="265500" y="273537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" name="Shape 56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7" name="Shape 57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8" name="Shape 58"/>
          <p:cNvSpPr txBox="1">
            <a:spLocks noGrp="1"/>
          </p:cNvSpPr>
          <p:nvPr>
            <p:ph type="body" idx="1"/>
          </p:nvPr>
        </p:nvSpPr>
        <p:spPr>
          <a:xfrm>
            <a:off x="328017" y="4226025"/>
            <a:ext cx="83886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1" name="Shape 61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2" name="Shape 62"/>
          <p:cNvCxnSpPr/>
          <p:nvPr/>
        </p:nvCxnSpPr>
        <p:spPr>
          <a:xfrm>
            <a:off x="425200" y="415650"/>
            <a:ext cx="82968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3" name="Shape 63"/>
          <p:cNvSpPr txBox="1">
            <a:spLocks noGrp="1"/>
          </p:cNvSpPr>
          <p:nvPr>
            <p:ph type="title" hasCustomPrompt="1"/>
          </p:nvPr>
        </p:nvSpPr>
        <p:spPr>
          <a:xfrm>
            <a:off x="853950" y="1304850"/>
            <a:ext cx="7436100" cy="15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64" name="Shape 64"/>
          <p:cNvSpPr txBox="1">
            <a:spLocks noGrp="1"/>
          </p:cNvSpPr>
          <p:nvPr>
            <p:ph type="body" idx="1"/>
          </p:nvPr>
        </p:nvSpPr>
        <p:spPr>
          <a:xfrm>
            <a:off x="853950" y="2919450"/>
            <a:ext cx="74361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5" name="Shape 65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wiss-2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ne-VShnGhBM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sites.google.com/a/mydacc.org/project-search-grady-memorial-hospital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g"/><Relationship Id="rId5" Type="http://schemas.openxmlformats.org/officeDocument/2006/relationships/hyperlink" Target="https://secure.projectsearch.us/Content/ResourceGuide/C%20-%20Curriculum%20and%20Instructional%20Resources/C1%20-%20Curriculum%20and%20Accessing%20Lesson%20Activities%20-%20Schoology/C1a%20-%20ProjectSEARCH%20Curriculum%20Course%20of%20Study.pdf" TargetMode="External"/><Relationship Id="rId4" Type="http://schemas.openxmlformats.org/officeDocument/2006/relationships/hyperlink" Target="https://www.projectsearch.us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 txBox="1">
            <a:spLocks noGrp="1"/>
          </p:cNvSpPr>
          <p:nvPr>
            <p:ph type="title"/>
          </p:nvPr>
        </p:nvSpPr>
        <p:spPr>
          <a:xfrm>
            <a:off x="12000" y="508475"/>
            <a:ext cx="9132000" cy="154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/>
              <a:t>Project SEARCH</a:t>
            </a:r>
            <a:endParaRPr sz="4400"/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/>
              <a:t>Grady Memorial Hospital</a:t>
            </a:r>
            <a:endParaRPr sz="4400"/>
          </a:p>
        </p:txBody>
      </p:sp>
      <p:sp>
        <p:nvSpPr>
          <p:cNvPr id="73" name="Shape 73"/>
          <p:cNvSpPr txBox="1">
            <a:spLocks noGrp="1"/>
          </p:cNvSpPr>
          <p:nvPr>
            <p:ph type="subTitle" idx="4294967295"/>
          </p:nvPr>
        </p:nvSpPr>
        <p:spPr>
          <a:xfrm>
            <a:off x="331025" y="3878900"/>
            <a:ext cx="8708400" cy="77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None/>
            </a:pPr>
            <a:r>
              <a:rPr lang="en">
                <a:solidFill>
                  <a:schemeClr val="lt1"/>
                </a:solidFill>
              </a:rPr>
              <a:t>Program overview, student population and eligibility factors, partners, common workplace barriers and building a lasting relationship between school and business.</a:t>
            </a:r>
            <a:r>
              <a:rPr lang="en"/>
              <a:t> </a:t>
            </a:r>
            <a:endParaRPr/>
          </a:p>
        </p:txBody>
      </p:sp>
      <p:pic>
        <p:nvPicPr>
          <p:cNvPr id="74" name="Shape 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90273" y="1832838"/>
            <a:ext cx="4193150" cy="2189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 txBox="1">
            <a:spLocks noGrp="1"/>
          </p:cNvSpPr>
          <p:nvPr>
            <p:ph type="title"/>
          </p:nvPr>
        </p:nvSpPr>
        <p:spPr>
          <a:xfrm>
            <a:off x="368975" y="811816"/>
            <a:ext cx="8296800" cy="69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Introductions/Program </a:t>
            </a:r>
            <a:r>
              <a:rPr lang="en" dirty="0"/>
              <a:t>Site video</a:t>
            </a:r>
            <a:endParaRPr dirty="0"/>
          </a:p>
        </p:txBody>
      </p:sp>
      <p:sp>
        <p:nvSpPr>
          <p:cNvPr id="2" name="Rectangle 1"/>
          <p:cNvSpPr/>
          <p:nvPr/>
        </p:nvSpPr>
        <p:spPr>
          <a:xfrm>
            <a:off x="3417069" y="4063904"/>
            <a:ext cx="271260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youtu.be/ne-VShnGhBM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776847" y="2321195"/>
            <a:ext cx="57461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 smtClean="0">
                <a:solidFill>
                  <a:schemeClr val="bg1"/>
                </a:solidFill>
                <a:latin typeface="Lato" panose="020B0604020202020204" charset="0"/>
              </a:rPr>
              <a:t>Maddy Shumaker</a:t>
            </a:r>
          </a:p>
          <a:p>
            <a:pPr algn="ctr"/>
            <a:r>
              <a:rPr lang="en-US" sz="1800" dirty="0" smtClean="0">
                <a:solidFill>
                  <a:schemeClr val="bg1"/>
                </a:solidFill>
                <a:latin typeface="Lato" panose="020B0604020202020204" charset="0"/>
              </a:rPr>
              <a:t>Project SEARCH Instructor-Grady Memorial Hospital </a:t>
            </a:r>
          </a:p>
          <a:p>
            <a:pPr algn="ctr"/>
            <a:r>
              <a:rPr lang="en-US" sz="1800" dirty="0" smtClean="0">
                <a:solidFill>
                  <a:schemeClr val="bg1"/>
                </a:solidFill>
                <a:latin typeface="Lato" panose="020B0604020202020204" charset="0"/>
              </a:rPr>
              <a:t>Delaware Arear Career Center</a:t>
            </a:r>
            <a:endParaRPr lang="en-US" sz="1800" dirty="0">
              <a:solidFill>
                <a:schemeClr val="bg1"/>
              </a:solidFill>
              <a:latin typeface="Lato" panose="020B060402020202020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>
            <a:spLocks noGrp="1"/>
          </p:cNvSpPr>
          <p:nvPr>
            <p:ph type="body" idx="4294967295"/>
          </p:nvPr>
        </p:nvSpPr>
        <p:spPr>
          <a:xfrm>
            <a:off x="181475" y="699500"/>
            <a:ext cx="5698500" cy="383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06400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Arial"/>
              <a:buChar char="➢"/>
            </a:pPr>
            <a:r>
              <a:rPr lang="en" sz="2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The Mission of Project SEARCH is to provide vocational training and real-life work experience in order to prepare interns for community employment.</a:t>
            </a:r>
            <a:endParaRPr/>
          </a:p>
        </p:txBody>
      </p:sp>
      <p:sp>
        <p:nvSpPr>
          <p:cNvPr id="86" name="Shape 86"/>
          <p:cNvSpPr txBox="1">
            <a:spLocks noGrp="1"/>
          </p:cNvSpPr>
          <p:nvPr>
            <p:ph type="title" idx="4294967295"/>
          </p:nvPr>
        </p:nvSpPr>
        <p:spPr>
          <a:xfrm>
            <a:off x="98075" y="64100"/>
            <a:ext cx="84864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Project SEARCH Mission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87" name="Shape 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49425" y="224702"/>
            <a:ext cx="2429951" cy="3253297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Shape 88"/>
          <p:cNvSpPr txBox="1"/>
          <p:nvPr/>
        </p:nvSpPr>
        <p:spPr>
          <a:xfrm>
            <a:off x="6429375" y="3607950"/>
            <a:ext cx="2349900" cy="52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Internship rotation: Rehabilitation Services 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 txBox="1">
            <a:spLocks noGrp="1"/>
          </p:cNvSpPr>
          <p:nvPr>
            <p:ph type="title" idx="4294967295"/>
          </p:nvPr>
        </p:nvSpPr>
        <p:spPr>
          <a:xfrm>
            <a:off x="73800" y="51600"/>
            <a:ext cx="63216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Program Overview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94" name="Shape 94"/>
          <p:cNvSpPr txBox="1">
            <a:spLocks noGrp="1"/>
          </p:cNvSpPr>
          <p:nvPr>
            <p:ph type="body" idx="4294967295"/>
          </p:nvPr>
        </p:nvSpPr>
        <p:spPr>
          <a:xfrm>
            <a:off x="474400" y="474425"/>
            <a:ext cx="5592900" cy="346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➢"/>
            </a:pPr>
            <a:r>
              <a:rPr lang="en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Project SEARCH is a vocational training program for young adults with disabilities transitioning from high school into the workforce</a:t>
            </a:r>
            <a:endParaRPr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429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➢"/>
            </a:pPr>
            <a:r>
              <a:rPr lang="en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Project SEARCH offers students classroom time to learn employability skills to put into practice in an actual workplace environment</a:t>
            </a:r>
            <a:endParaRPr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429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➢"/>
            </a:pPr>
            <a:r>
              <a:rPr lang="en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Students intern are assigned three, 10 week  internship rotations within the host business</a:t>
            </a:r>
            <a:endParaRPr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429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➢"/>
            </a:pPr>
            <a:r>
              <a:rPr lang="en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Overall goal of Project SEARCH is employment</a:t>
            </a:r>
            <a:endParaRPr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>
              <a:spcBef>
                <a:spcPts val="20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95" name="Shape 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95400" y="224725"/>
            <a:ext cx="2288202" cy="3063550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Shape 96"/>
          <p:cNvSpPr txBox="1"/>
          <p:nvPr/>
        </p:nvSpPr>
        <p:spPr>
          <a:xfrm>
            <a:off x="6482300" y="3345800"/>
            <a:ext cx="2119200" cy="11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lt1"/>
                </a:solidFill>
              </a:rPr>
              <a:t>Internship </a:t>
            </a:r>
            <a:r>
              <a:rPr lang="en" dirty="0" smtClean="0">
                <a:solidFill>
                  <a:schemeClr val="lt1"/>
                </a:solidFill>
              </a:rPr>
              <a:t>rotation: </a:t>
            </a:r>
            <a:r>
              <a:rPr lang="en" dirty="0">
                <a:solidFill>
                  <a:schemeClr val="lt1"/>
                </a:solidFill>
              </a:rPr>
              <a:t>Mailroom-sorting </a:t>
            </a:r>
            <a:endParaRPr dirty="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 txBox="1">
            <a:spLocks noGrp="1"/>
          </p:cNvSpPr>
          <p:nvPr>
            <p:ph type="title" idx="4294967295"/>
          </p:nvPr>
        </p:nvSpPr>
        <p:spPr>
          <a:xfrm>
            <a:off x="224725" y="0"/>
            <a:ext cx="6124500" cy="55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Program eligibility 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02" name="Shape 102"/>
          <p:cNvSpPr txBox="1">
            <a:spLocks noGrp="1"/>
          </p:cNvSpPr>
          <p:nvPr>
            <p:ph type="body" idx="4294967295"/>
          </p:nvPr>
        </p:nvSpPr>
        <p:spPr>
          <a:xfrm>
            <a:off x="0" y="449350"/>
            <a:ext cx="9144000" cy="399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➢"/>
            </a:pPr>
            <a:r>
              <a:rPr lang="en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Program is for high school students with disabilities currently receiving IEP services</a:t>
            </a:r>
            <a:endParaRPr sz="1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Char char="➢"/>
            </a:pPr>
            <a:r>
              <a:rPr lang="en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Student must have completed all state testing and home district graduation requirements </a:t>
            </a:r>
            <a:endParaRPr sz="1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lvl="1" indent="-3175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Char char="○"/>
            </a:pPr>
            <a:r>
              <a:rPr lang="en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</a:t>
            </a:r>
            <a:r>
              <a:rPr lang="en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eferred graduation</a:t>
            </a:r>
            <a:endParaRPr sz="1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Char char="➢"/>
            </a:pPr>
            <a:r>
              <a:rPr lang="en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Students must be at least 18 years of age and no older than 22 (age of majority)</a:t>
            </a:r>
            <a:endParaRPr sz="1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Char char="➢"/>
            </a:pPr>
            <a:r>
              <a:rPr lang="en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Students must be eligible and linked to Bureau of Vocational Rehabilitation services (under OOD-Opportunities for Ohioans with Disabilities)</a:t>
            </a:r>
            <a:endParaRPr sz="1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Char char="➢"/>
            </a:pPr>
            <a:r>
              <a:rPr lang="en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County Board of Developmental Disabilities eligibility is not required but recommended</a:t>
            </a:r>
            <a:endParaRPr sz="1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Char char="➢"/>
            </a:pPr>
            <a:r>
              <a:rPr lang="en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Student (and family) must agree that this is the student’s last year of student services, and will accept diploma at the end of the school year</a:t>
            </a:r>
            <a:endParaRPr sz="1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Char char="➢"/>
            </a:pPr>
            <a:r>
              <a:rPr lang="en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Ability to become primarily independent over time in general employability skills and taught job tasks</a:t>
            </a:r>
            <a:endParaRPr sz="1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Char char="➢"/>
            </a:pPr>
            <a:r>
              <a:rPr lang="en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Ability to pass a drug screen, background check and immunizations are up to date </a:t>
            </a:r>
            <a:endParaRPr sz="1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lvl="1" indent="-3175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Char char="○"/>
            </a:pPr>
            <a:r>
              <a:rPr lang="en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OhioHealth health assessment</a:t>
            </a:r>
            <a:endParaRPr sz="1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Char char="➢"/>
            </a:pPr>
            <a:r>
              <a:rPr lang="en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Desire and plan to work competitively in the community at the conclusion of the Project SEARCH program</a:t>
            </a:r>
            <a:endParaRPr sz="1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>
              <a:spcBef>
                <a:spcPts val="200"/>
              </a:spcBef>
              <a:spcAft>
                <a:spcPts val="1600"/>
              </a:spcAft>
              <a:buNone/>
            </a:pPr>
            <a:endParaRPr sz="14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Shape 10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4600" y="76200"/>
            <a:ext cx="8489250" cy="499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 txBox="1">
            <a:spLocks noGrp="1"/>
          </p:cNvSpPr>
          <p:nvPr>
            <p:ph type="title" idx="4294967295"/>
          </p:nvPr>
        </p:nvSpPr>
        <p:spPr>
          <a:xfrm>
            <a:off x="90675" y="64075"/>
            <a:ext cx="63216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Typical daily schedule 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13" name="Shape 113"/>
          <p:cNvSpPr txBox="1">
            <a:spLocks noGrp="1"/>
          </p:cNvSpPr>
          <p:nvPr>
            <p:ph type="body" idx="4294967295"/>
          </p:nvPr>
        </p:nvSpPr>
        <p:spPr>
          <a:xfrm>
            <a:off x="90674" y="699475"/>
            <a:ext cx="5889300" cy="336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➢"/>
            </a:pPr>
            <a:r>
              <a:rPr lang="en" dirty="0">
                <a:solidFill>
                  <a:schemeClr val="lt1"/>
                </a:solidFill>
              </a:rPr>
              <a:t>8:00-9:00: Classroom instruction on employability skills </a:t>
            </a:r>
            <a:endParaRPr dirty="0">
              <a:solidFill>
                <a:schemeClr val="lt1"/>
              </a:solidFill>
            </a:endParaRPr>
          </a:p>
          <a:p>
            <a:pPr marL="457200" lvl="0" indent="-3429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➢"/>
            </a:pPr>
            <a:r>
              <a:rPr lang="en" dirty="0">
                <a:solidFill>
                  <a:schemeClr val="lt1"/>
                </a:solidFill>
              </a:rPr>
              <a:t>9:00-11:30: Internship rotations </a:t>
            </a:r>
            <a:endParaRPr lang="en" dirty="0" smtClean="0">
              <a:solidFill>
                <a:schemeClr val="lt1"/>
              </a:solidFill>
            </a:endParaRPr>
          </a:p>
          <a:p>
            <a:pPr marL="857250" lvl="1" indent="-285750">
              <a:lnSpc>
                <a:spcPct val="150000"/>
              </a:lnSpc>
              <a:spcBef>
                <a:spcPts val="0"/>
              </a:spcBef>
              <a:buClr>
                <a:schemeClr val="lt1"/>
              </a:buClr>
              <a:buSzPts val="1800"/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chemeClr val="lt1"/>
                </a:solidFill>
              </a:rPr>
              <a:t>Currently have 20 internship sites</a:t>
            </a:r>
            <a:endParaRPr dirty="0">
              <a:solidFill>
                <a:schemeClr val="lt1"/>
              </a:solidFill>
            </a:endParaRPr>
          </a:p>
          <a:p>
            <a:pPr marL="457200" lvl="0" indent="-3429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➢"/>
            </a:pPr>
            <a:r>
              <a:rPr lang="en" dirty="0">
                <a:solidFill>
                  <a:schemeClr val="lt1"/>
                </a:solidFill>
              </a:rPr>
              <a:t>11:30-12:00: Lunch </a:t>
            </a:r>
            <a:endParaRPr dirty="0">
              <a:solidFill>
                <a:schemeClr val="lt1"/>
              </a:solidFill>
            </a:endParaRPr>
          </a:p>
          <a:p>
            <a:pPr marL="457200" lvl="0" indent="-3429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➢"/>
            </a:pPr>
            <a:r>
              <a:rPr lang="en" dirty="0">
                <a:solidFill>
                  <a:schemeClr val="lt1"/>
                </a:solidFill>
              </a:rPr>
              <a:t>12:00-1:00: Internship rotations </a:t>
            </a:r>
            <a:endParaRPr dirty="0">
              <a:solidFill>
                <a:schemeClr val="lt1"/>
              </a:solidFill>
            </a:endParaRPr>
          </a:p>
          <a:p>
            <a:pPr marL="45720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➢"/>
            </a:pPr>
            <a:r>
              <a:rPr lang="en" dirty="0">
                <a:solidFill>
                  <a:schemeClr val="lt1"/>
                </a:solidFill>
              </a:rPr>
              <a:t>1:00-2:00: Classroom instruction on employability skills</a:t>
            </a:r>
            <a:endParaRPr dirty="0">
              <a:solidFill>
                <a:schemeClr val="lt1"/>
              </a:solidFill>
            </a:endParaRPr>
          </a:p>
        </p:txBody>
      </p:sp>
      <p:pic>
        <p:nvPicPr>
          <p:cNvPr id="114" name="Shape 1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05849" y="207025"/>
            <a:ext cx="2510977" cy="3361798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Shape 115"/>
          <p:cNvSpPr txBox="1"/>
          <p:nvPr/>
        </p:nvSpPr>
        <p:spPr>
          <a:xfrm>
            <a:off x="6406488" y="3568825"/>
            <a:ext cx="2309700" cy="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Internship rotation: Outpatient Care Center/Endoscopy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 txBox="1">
            <a:spLocks noGrp="1"/>
          </p:cNvSpPr>
          <p:nvPr>
            <p:ph type="title" idx="4294967295"/>
          </p:nvPr>
        </p:nvSpPr>
        <p:spPr>
          <a:xfrm>
            <a:off x="0" y="0"/>
            <a:ext cx="81018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Host business role and responsibilities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21" name="Shape 121"/>
          <p:cNvSpPr txBox="1">
            <a:spLocks noGrp="1"/>
          </p:cNvSpPr>
          <p:nvPr>
            <p:ph type="body" idx="4294967295"/>
          </p:nvPr>
        </p:nvSpPr>
        <p:spPr>
          <a:xfrm>
            <a:off x="202500" y="635400"/>
            <a:ext cx="8739000" cy="428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➢"/>
            </a:pPr>
            <a:r>
              <a:rPr lang="en">
                <a:solidFill>
                  <a:schemeClr val="lt1"/>
                </a:solidFill>
              </a:rPr>
              <a:t>DACC Project SEARCH hospital business: OhioHealth Grady Memorial Hospital </a:t>
            </a:r>
            <a:endParaRPr>
              <a:solidFill>
                <a:schemeClr val="lt1"/>
              </a:solidFill>
            </a:endParaRPr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➢"/>
            </a:pPr>
            <a:r>
              <a:rPr lang="en">
                <a:solidFill>
                  <a:schemeClr val="lt1"/>
                </a:solidFill>
              </a:rPr>
              <a:t>Role: Provide authentic workplace setting and internship opportunities</a:t>
            </a:r>
            <a:endParaRPr>
              <a:solidFill>
                <a:schemeClr val="lt1"/>
              </a:solidFill>
            </a:endParaRPr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➢"/>
            </a:pPr>
            <a:r>
              <a:rPr lang="en">
                <a:solidFill>
                  <a:schemeClr val="lt1"/>
                </a:solidFill>
              </a:rPr>
              <a:t>Responsibilities: </a:t>
            </a:r>
            <a:endParaRPr>
              <a:solidFill>
                <a:schemeClr val="lt1"/>
              </a:solidFill>
            </a:endParaRPr>
          </a:p>
          <a:p>
            <a:pPr marL="914400" lvl="1" indent="-3429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○"/>
            </a:pPr>
            <a:r>
              <a:rPr lang="en" sz="1800">
                <a:solidFill>
                  <a:schemeClr val="lt1"/>
                </a:solidFill>
              </a:rPr>
              <a:t>Business liaison-member of Grady leadership </a:t>
            </a:r>
            <a:endParaRPr sz="1800">
              <a:solidFill>
                <a:schemeClr val="lt1"/>
              </a:solidFill>
            </a:endParaRPr>
          </a:p>
          <a:p>
            <a:pPr marL="1371600" lvl="2" indent="-3429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■"/>
            </a:pPr>
            <a:r>
              <a:rPr lang="en" sz="1800">
                <a:solidFill>
                  <a:schemeClr val="lt1"/>
                </a:solidFill>
              </a:rPr>
              <a:t>Provides internal support with department communications, developing and maintaining internship rotations as needed</a:t>
            </a:r>
            <a:endParaRPr sz="1800">
              <a:solidFill>
                <a:schemeClr val="lt1"/>
              </a:solidFill>
            </a:endParaRPr>
          </a:p>
          <a:p>
            <a:pPr marL="914400" lvl="1" indent="-3429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○"/>
            </a:pPr>
            <a:r>
              <a:rPr lang="en" sz="1800">
                <a:solidFill>
                  <a:schemeClr val="lt1"/>
                </a:solidFill>
              </a:rPr>
              <a:t>Associate Health and Wellness workplace accommodations case manager</a:t>
            </a:r>
            <a:endParaRPr sz="1800">
              <a:solidFill>
                <a:schemeClr val="lt1"/>
              </a:solidFill>
            </a:endParaRPr>
          </a:p>
          <a:p>
            <a:pPr marL="1371600" lvl="2" indent="-3429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■"/>
            </a:pPr>
            <a:r>
              <a:rPr lang="en" sz="1800">
                <a:solidFill>
                  <a:schemeClr val="lt1"/>
                </a:solidFill>
              </a:rPr>
              <a:t>Attends intern team/employment planning meetings, arranges job shadows, other OhioHealth facility tours, aides in job search process within OhioHealth, support job trials, sits on program advisory board </a:t>
            </a:r>
            <a:endParaRPr sz="1800">
              <a:solidFill>
                <a:schemeClr val="lt1"/>
              </a:solidFill>
            </a:endParaRPr>
          </a:p>
          <a:p>
            <a:pPr marL="914400" lvl="1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○"/>
            </a:pPr>
            <a:r>
              <a:rPr lang="en" sz="1800">
                <a:solidFill>
                  <a:schemeClr val="lt1"/>
                </a:solidFill>
              </a:rPr>
              <a:t>Program utilizes conference rooms for employment planning meetings and other related program meetings and events</a:t>
            </a:r>
            <a:endParaRPr sz="18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 txBox="1">
            <a:spLocks noGrp="1"/>
          </p:cNvSpPr>
          <p:nvPr>
            <p:ph type="title" idx="4294967295"/>
          </p:nvPr>
        </p:nvSpPr>
        <p:spPr>
          <a:xfrm>
            <a:off x="76375" y="0"/>
            <a:ext cx="63216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Program partnerships and roles  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27" name="Shape 127"/>
          <p:cNvSpPr txBox="1">
            <a:spLocks noGrp="1"/>
          </p:cNvSpPr>
          <p:nvPr>
            <p:ph type="body" idx="4294967295"/>
          </p:nvPr>
        </p:nvSpPr>
        <p:spPr>
          <a:xfrm>
            <a:off x="215700" y="317700"/>
            <a:ext cx="8928300" cy="426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➢"/>
            </a:pPr>
            <a:r>
              <a:rPr lang="en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Delaware Area Career Center</a:t>
            </a:r>
            <a:endParaRPr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lvl="1" indent="-3429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○"/>
            </a:pPr>
            <a:r>
              <a:rPr lang="en" sz="18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Instructor: Facilitator of program operations and communications, classroom instruction </a:t>
            </a:r>
            <a:endParaRPr sz="1800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429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➢"/>
            </a:pPr>
            <a:r>
              <a:rPr lang="en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The Alpha Group</a:t>
            </a:r>
            <a:endParaRPr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lvl="1" indent="-3429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○"/>
            </a:pPr>
            <a:r>
              <a:rPr lang="en" sz="18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Job coaching: 4:1 intern:coach ratio, assists interns 1:1 initially to learn internship, staff and tasks until primarily independently and after internship progress monitoring and OOD reporting </a:t>
            </a:r>
            <a:endParaRPr sz="1800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lvl="1" indent="-3429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○"/>
            </a:pPr>
            <a:r>
              <a:rPr lang="en" sz="18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Job development: assisting in job search process and new hire </a:t>
            </a:r>
            <a:endParaRPr sz="1800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429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➢"/>
            </a:pPr>
            <a:r>
              <a:rPr lang="en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Opportunities for Ohioans with Disabilities</a:t>
            </a:r>
            <a:endParaRPr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lvl="1" indent="-3429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○"/>
            </a:pPr>
            <a:r>
              <a:rPr lang="en" sz="18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BVR case manager: funds for job coaching and development services and transition planning for employment</a:t>
            </a:r>
            <a:endParaRPr sz="1800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rtl="0">
              <a:lnSpc>
                <a:spcPct val="150000"/>
              </a:lnSpc>
              <a:spcBef>
                <a:spcPts val="1200"/>
              </a:spcBef>
              <a:spcAft>
                <a:spcPts val="200"/>
              </a:spcAft>
              <a:buNone/>
            </a:pPr>
            <a:endParaRPr sz="1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 txBox="1">
            <a:spLocks noGrp="1"/>
          </p:cNvSpPr>
          <p:nvPr>
            <p:ph type="title" idx="4294967295"/>
          </p:nvPr>
        </p:nvSpPr>
        <p:spPr>
          <a:xfrm>
            <a:off x="90675" y="0"/>
            <a:ext cx="63216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Program partnerships and roles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33" name="Shape 133"/>
          <p:cNvSpPr txBox="1">
            <a:spLocks noGrp="1"/>
          </p:cNvSpPr>
          <p:nvPr>
            <p:ph type="body" idx="4294967295"/>
          </p:nvPr>
        </p:nvSpPr>
        <p:spPr>
          <a:xfrm>
            <a:off x="162425" y="574650"/>
            <a:ext cx="8269800" cy="334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➢"/>
            </a:pPr>
            <a:r>
              <a:rPr lang="en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Delaware and Franklin County Board of Developmental Disabilities</a:t>
            </a:r>
            <a:endParaRPr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lvl="1" indent="-3429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○"/>
            </a:pPr>
            <a:r>
              <a:rPr lang="en"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Transition Administrator: member or intern team employment planning meetings, provides longer-term employment and independent living planning and supports services </a:t>
            </a:r>
            <a:endParaRPr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429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➢"/>
            </a:pPr>
            <a:r>
              <a:rPr lang="en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Delaware City, Big Walnut Local, Worthington City, Westerville City, Olentangy Local, and Buckeye Valley Local </a:t>
            </a:r>
            <a:endParaRPr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lvl="1" indent="-3429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○"/>
            </a:pPr>
            <a:r>
              <a:rPr lang="en"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Home schools: Provide transportation and related IEP services </a:t>
            </a:r>
            <a:endParaRPr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>
              <a:spcBef>
                <a:spcPts val="20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34" name="Shape 1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3835139"/>
            <a:ext cx="1552575" cy="7425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Shape 1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78341" y="3787311"/>
            <a:ext cx="1049709" cy="838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Shape 1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01422" y="3835150"/>
            <a:ext cx="2311953" cy="742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Shape 13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586741" y="3835138"/>
            <a:ext cx="1375359" cy="742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Shape 13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135475" y="3739475"/>
            <a:ext cx="1915575" cy="838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 txBox="1">
            <a:spLocks noGrp="1"/>
          </p:cNvSpPr>
          <p:nvPr>
            <p:ph type="title" idx="4294967295"/>
          </p:nvPr>
        </p:nvSpPr>
        <p:spPr>
          <a:xfrm>
            <a:off x="75450" y="100600"/>
            <a:ext cx="63216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Common barriers</a:t>
            </a:r>
            <a:r>
              <a:rPr lang="en"/>
              <a:t> </a:t>
            </a:r>
            <a:endParaRPr/>
          </a:p>
        </p:txBody>
      </p:sp>
      <p:sp>
        <p:nvSpPr>
          <p:cNvPr id="144" name="Shape 144"/>
          <p:cNvSpPr txBox="1">
            <a:spLocks noGrp="1"/>
          </p:cNvSpPr>
          <p:nvPr>
            <p:ph type="body" idx="4294967295"/>
          </p:nvPr>
        </p:nvSpPr>
        <p:spPr>
          <a:xfrm>
            <a:off x="187250" y="736000"/>
            <a:ext cx="5692800" cy="332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➢"/>
            </a:pPr>
            <a:r>
              <a:rPr lang="en" sz="2000">
                <a:solidFill>
                  <a:schemeClr val="lt1"/>
                </a:solidFill>
              </a:rPr>
              <a:t>Disability awareness </a:t>
            </a:r>
            <a:endParaRPr sz="2000">
              <a:solidFill>
                <a:schemeClr val="lt1"/>
              </a:solidFill>
            </a:endParaRPr>
          </a:p>
          <a:p>
            <a:pPr marL="457200" lvl="0" indent="-3556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➢"/>
            </a:pPr>
            <a:r>
              <a:rPr lang="en" sz="2000">
                <a:solidFill>
                  <a:schemeClr val="lt1"/>
                </a:solidFill>
              </a:rPr>
              <a:t>Department disclosure of intern behavior </a:t>
            </a:r>
            <a:endParaRPr sz="2000">
              <a:solidFill>
                <a:schemeClr val="lt1"/>
              </a:solidFill>
            </a:endParaRPr>
          </a:p>
          <a:p>
            <a:pPr marL="457200" lvl="0" indent="-3556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➢"/>
            </a:pPr>
            <a:r>
              <a:rPr lang="en" sz="2000">
                <a:solidFill>
                  <a:schemeClr val="lt1"/>
                </a:solidFill>
              </a:rPr>
              <a:t>Lack of ability to perform full scope of certain internship tasks</a:t>
            </a:r>
            <a:endParaRPr sz="2000">
              <a:solidFill>
                <a:schemeClr val="lt1"/>
              </a:solidFill>
            </a:endParaRPr>
          </a:p>
          <a:p>
            <a:pPr marL="457200" lvl="0" indent="-3556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➢"/>
            </a:pPr>
            <a:r>
              <a:rPr lang="en" sz="2000">
                <a:solidFill>
                  <a:schemeClr val="lt1"/>
                </a:solidFill>
              </a:rPr>
              <a:t>Understanding of program mission and goal</a:t>
            </a:r>
            <a:endParaRPr sz="2000">
              <a:solidFill>
                <a:schemeClr val="lt1"/>
              </a:solidFill>
            </a:endParaRPr>
          </a:p>
          <a:p>
            <a:pPr marL="457200" lvl="0" indent="-3556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➢"/>
            </a:pPr>
            <a:r>
              <a:rPr lang="en" sz="2000">
                <a:solidFill>
                  <a:schemeClr val="lt1"/>
                </a:solidFill>
              </a:rPr>
              <a:t>Understanding of individual department rules and regulations</a:t>
            </a:r>
            <a:endParaRPr sz="2000">
              <a:solidFill>
                <a:schemeClr val="lt1"/>
              </a:solidFill>
            </a:endParaRPr>
          </a:p>
          <a:p>
            <a:pPr marL="914400" lvl="1" indent="-3556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○"/>
            </a:pPr>
            <a:r>
              <a:rPr lang="en" sz="2000">
                <a:solidFill>
                  <a:schemeClr val="lt1"/>
                </a:solidFill>
              </a:rPr>
              <a:t>Position standards </a:t>
            </a:r>
            <a:endParaRPr sz="2000">
              <a:solidFill>
                <a:schemeClr val="lt1"/>
              </a:solidFill>
            </a:endParaRPr>
          </a:p>
          <a:p>
            <a:pPr marL="457200" lvl="0" indent="0" rtl="0">
              <a:spcBef>
                <a:spcPts val="1600"/>
              </a:spcBef>
              <a:spcAft>
                <a:spcPts val="1600"/>
              </a:spcAft>
              <a:buNone/>
            </a:pPr>
            <a:endParaRPr>
              <a:solidFill>
                <a:schemeClr val="lt1"/>
              </a:solidFill>
            </a:endParaRPr>
          </a:p>
        </p:txBody>
      </p:sp>
      <p:pic>
        <p:nvPicPr>
          <p:cNvPr id="145" name="Shape 1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86400" y="164325"/>
            <a:ext cx="2805201" cy="3755724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Shape 146"/>
          <p:cNvSpPr txBox="1"/>
          <p:nvPr/>
        </p:nvSpPr>
        <p:spPr>
          <a:xfrm>
            <a:off x="6292050" y="4019925"/>
            <a:ext cx="2571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Internship rotation: Surgery Department 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 txBox="1">
            <a:spLocks noGrp="1"/>
          </p:cNvSpPr>
          <p:nvPr>
            <p:ph type="title" idx="4294967295"/>
          </p:nvPr>
        </p:nvSpPr>
        <p:spPr>
          <a:xfrm>
            <a:off x="65075" y="75650"/>
            <a:ext cx="83397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lt1"/>
                </a:solidFill>
              </a:rPr>
              <a:t>Tips for successful employer relationships</a:t>
            </a:r>
            <a:r>
              <a:rPr lang="en" dirty="0"/>
              <a:t> </a:t>
            </a:r>
            <a:endParaRPr dirty="0"/>
          </a:p>
        </p:txBody>
      </p:sp>
      <p:sp>
        <p:nvSpPr>
          <p:cNvPr id="152" name="Shape 152"/>
          <p:cNvSpPr txBox="1">
            <a:spLocks noGrp="1"/>
          </p:cNvSpPr>
          <p:nvPr>
            <p:ph type="body" idx="4294967295"/>
          </p:nvPr>
        </p:nvSpPr>
        <p:spPr>
          <a:xfrm>
            <a:off x="159874" y="711050"/>
            <a:ext cx="6556500" cy="332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➢"/>
            </a:pPr>
            <a:r>
              <a:rPr lang="en" dirty="0">
                <a:solidFill>
                  <a:schemeClr val="lt1"/>
                </a:solidFill>
              </a:rPr>
              <a:t>Frequent and open line of communication</a:t>
            </a:r>
            <a:endParaRPr dirty="0">
              <a:solidFill>
                <a:schemeClr val="lt1"/>
              </a:solidFill>
            </a:endParaRPr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➢"/>
            </a:pPr>
            <a:r>
              <a:rPr lang="en" dirty="0">
                <a:solidFill>
                  <a:schemeClr val="lt1"/>
                </a:solidFill>
              </a:rPr>
              <a:t>Visibility of SEARCH staff </a:t>
            </a:r>
            <a:endParaRPr dirty="0">
              <a:solidFill>
                <a:schemeClr val="lt1"/>
              </a:solidFill>
            </a:endParaRPr>
          </a:p>
          <a:p>
            <a:pPr marL="914400" lvl="1" indent="-3429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○"/>
            </a:pPr>
            <a:r>
              <a:rPr lang="en" sz="1800" dirty="0">
                <a:solidFill>
                  <a:schemeClr val="lt1"/>
                </a:solidFill>
              </a:rPr>
              <a:t>Check-ins with staff by job coaches</a:t>
            </a:r>
            <a:endParaRPr sz="1800" dirty="0">
              <a:solidFill>
                <a:schemeClr val="lt1"/>
              </a:solidFill>
            </a:endParaRPr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➢"/>
            </a:pPr>
            <a:r>
              <a:rPr lang="en" dirty="0">
                <a:solidFill>
                  <a:schemeClr val="lt1"/>
                </a:solidFill>
              </a:rPr>
              <a:t>Educating staff on program mission and goal</a:t>
            </a:r>
            <a:endParaRPr dirty="0">
              <a:solidFill>
                <a:schemeClr val="lt1"/>
              </a:solidFill>
            </a:endParaRPr>
          </a:p>
          <a:p>
            <a:pPr marL="914400" lvl="1" indent="-3429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○"/>
            </a:pPr>
            <a:r>
              <a:rPr lang="en" sz="1800" dirty="0">
                <a:solidFill>
                  <a:schemeClr val="lt1"/>
                </a:solidFill>
              </a:rPr>
              <a:t>Strategies to best support interns </a:t>
            </a:r>
            <a:endParaRPr sz="1800" dirty="0">
              <a:solidFill>
                <a:schemeClr val="lt1"/>
              </a:solidFill>
            </a:endParaRPr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➢"/>
            </a:pPr>
            <a:r>
              <a:rPr lang="en" dirty="0">
                <a:solidFill>
                  <a:schemeClr val="lt1"/>
                </a:solidFill>
              </a:rPr>
              <a:t>Working along department staff to resolve interns performance concerns</a:t>
            </a:r>
            <a:endParaRPr dirty="0">
              <a:solidFill>
                <a:schemeClr val="lt1"/>
              </a:solidFill>
            </a:endParaRPr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➢"/>
            </a:pPr>
            <a:r>
              <a:rPr lang="en" dirty="0">
                <a:solidFill>
                  <a:schemeClr val="lt1"/>
                </a:solidFill>
              </a:rPr>
              <a:t>Monthly meetings with business liaison</a:t>
            </a:r>
            <a:endParaRPr dirty="0">
              <a:solidFill>
                <a:schemeClr val="lt1"/>
              </a:solidFill>
            </a:endParaRPr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➢"/>
            </a:pPr>
            <a:r>
              <a:rPr lang="en" dirty="0">
                <a:solidFill>
                  <a:schemeClr val="lt1"/>
                </a:solidFill>
              </a:rPr>
              <a:t>Monthly intern input for department staff</a:t>
            </a:r>
            <a:endParaRPr dirty="0">
              <a:solidFill>
                <a:schemeClr val="lt1"/>
              </a:solidFill>
            </a:endParaRPr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➢"/>
            </a:pPr>
            <a:r>
              <a:rPr lang="en" dirty="0">
                <a:solidFill>
                  <a:schemeClr val="lt1"/>
                </a:solidFill>
              </a:rPr>
              <a:t>Department shadowing/summer meetings</a:t>
            </a:r>
            <a:endParaRPr dirty="0">
              <a:solidFill>
                <a:schemeClr val="lt1"/>
              </a:solidFill>
            </a:endParaRPr>
          </a:p>
          <a:p>
            <a: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➢"/>
            </a:pPr>
            <a:r>
              <a:rPr lang="en" dirty="0">
                <a:solidFill>
                  <a:schemeClr val="lt1"/>
                </a:solidFill>
              </a:rPr>
              <a:t>Closely aligning program standards and policies to host business </a:t>
            </a:r>
            <a:endParaRPr dirty="0">
              <a:solidFill>
                <a:schemeClr val="lt1"/>
              </a:solidFill>
            </a:endParaRPr>
          </a:p>
        </p:txBody>
      </p:sp>
      <p:pic>
        <p:nvPicPr>
          <p:cNvPr id="153" name="Shape 1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84589" y="787250"/>
            <a:ext cx="2369809" cy="3172802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Shape 154"/>
          <p:cNvSpPr txBox="1"/>
          <p:nvPr/>
        </p:nvSpPr>
        <p:spPr>
          <a:xfrm>
            <a:off x="6527000" y="3960050"/>
            <a:ext cx="2085000" cy="63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Internship rotation: Nutritional Services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hape 159"/>
          <p:cNvSpPr txBox="1">
            <a:spLocks noGrp="1"/>
          </p:cNvSpPr>
          <p:nvPr>
            <p:ph type="title" idx="4294967295"/>
          </p:nvPr>
        </p:nvSpPr>
        <p:spPr>
          <a:xfrm>
            <a:off x="0" y="0"/>
            <a:ext cx="63216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Employment success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60" name="Shape 160"/>
          <p:cNvSpPr txBox="1">
            <a:spLocks noGrp="1"/>
          </p:cNvSpPr>
          <p:nvPr>
            <p:ph type="body" idx="4294967295"/>
          </p:nvPr>
        </p:nvSpPr>
        <p:spPr>
          <a:xfrm>
            <a:off x="63075" y="474775"/>
            <a:ext cx="6491100" cy="453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➢"/>
            </a:pPr>
            <a:r>
              <a:rPr lang="en" sz="1400">
                <a:solidFill>
                  <a:schemeClr val="lt1"/>
                </a:solidFill>
              </a:rPr>
              <a:t>Linkage to employment supports (OOD/BVR) and long-term services (CBDD)</a:t>
            </a:r>
            <a:endParaRPr sz="1400">
              <a:solidFill>
                <a:schemeClr val="lt1"/>
              </a:solidFill>
            </a:endParaRPr>
          </a:p>
          <a:p>
            <a:pPr marL="914400" lvl="1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</a:pPr>
            <a:r>
              <a:rPr lang="en">
                <a:solidFill>
                  <a:schemeClr val="lt1"/>
                </a:solidFill>
              </a:rPr>
              <a:t>Job Development and coaching </a:t>
            </a:r>
            <a:endParaRPr>
              <a:solidFill>
                <a:schemeClr val="lt1"/>
              </a:solidFill>
            </a:endParaRPr>
          </a:p>
          <a:p>
            <a:pPr marL="457200" lvl="0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➢"/>
            </a:pPr>
            <a:r>
              <a:rPr lang="en" sz="1400">
                <a:solidFill>
                  <a:schemeClr val="lt1"/>
                </a:solidFill>
              </a:rPr>
              <a:t>Employment planning meetings</a:t>
            </a:r>
            <a:endParaRPr sz="1400">
              <a:solidFill>
                <a:schemeClr val="lt1"/>
              </a:solidFill>
            </a:endParaRPr>
          </a:p>
          <a:p>
            <a:pPr marL="914400" lvl="1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</a:pPr>
            <a:r>
              <a:rPr lang="en">
                <a:solidFill>
                  <a:schemeClr val="lt1"/>
                </a:solidFill>
              </a:rPr>
              <a:t>Participation by all program partners</a:t>
            </a:r>
            <a:endParaRPr>
              <a:solidFill>
                <a:schemeClr val="lt1"/>
              </a:solidFill>
            </a:endParaRPr>
          </a:p>
          <a:p>
            <a:pPr marL="457200" lvl="0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➢"/>
            </a:pPr>
            <a:r>
              <a:rPr lang="en" sz="1400">
                <a:solidFill>
                  <a:schemeClr val="lt1"/>
                </a:solidFill>
              </a:rPr>
              <a:t>Intern involvement</a:t>
            </a:r>
            <a:endParaRPr sz="1400">
              <a:solidFill>
                <a:schemeClr val="lt1"/>
              </a:solidFill>
            </a:endParaRPr>
          </a:p>
          <a:p>
            <a:pPr marL="914400" lvl="1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</a:pPr>
            <a:r>
              <a:rPr lang="en">
                <a:solidFill>
                  <a:schemeClr val="lt1"/>
                </a:solidFill>
              </a:rPr>
              <a:t>Practiced employment expectations and skills </a:t>
            </a:r>
            <a:endParaRPr>
              <a:solidFill>
                <a:schemeClr val="lt1"/>
              </a:solidFill>
            </a:endParaRPr>
          </a:p>
          <a:p>
            <a:pPr marL="914400" lvl="1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</a:pPr>
            <a:r>
              <a:rPr lang="en">
                <a:solidFill>
                  <a:schemeClr val="lt1"/>
                </a:solidFill>
              </a:rPr>
              <a:t>Developing independence and self-advocacy skills</a:t>
            </a:r>
            <a:endParaRPr>
              <a:solidFill>
                <a:schemeClr val="lt1"/>
              </a:solidFill>
            </a:endParaRPr>
          </a:p>
          <a:p>
            <a:pPr marL="914400" lvl="1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</a:pPr>
            <a:r>
              <a:rPr lang="en">
                <a:solidFill>
                  <a:schemeClr val="lt1"/>
                </a:solidFill>
              </a:rPr>
              <a:t>Leading employment discussions-active role</a:t>
            </a:r>
            <a:endParaRPr>
              <a:solidFill>
                <a:schemeClr val="lt1"/>
              </a:solidFill>
            </a:endParaRPr>
          </a:p>
          <a:p>
            <a:pPr marL="457200" lvl="0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➢"/>
            </a:pPr>
            <a:r>
              <a:rPr lang="en" sz="1400">
                <a:solidFill>
                  <a:schemeClr val="lt1"/>
                </a:solidFill>
              </a:rPr>
              <a:t>Family involvement </a:t>
            </a:r>
            <a:endParaRPr sz="1400">
              <a:solidFill>
                <a:schemeClr val="lt1"/>
              </a:solidFill>
            </a:endParaRPr>
          </a:p>
          <a:p>
            <a:pPr marL="914400" lvl="1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</a:pPr>
            <a:r>
              <a:rPr lang="en">
                <a:solidFill>
                  <a:schemeClr val="lt1"/>
                </a:solidFill>
              </a:rPr>
              <a:t>Key insight into student history and background: interest, strengths and needs</a:t>
            </a:r>
            <a:endParaRPr>
              <a:solidFill>
                <a:schemeClr val="lt1"/>
              </a:solidFill>
            </a:endParaRPr>
          </a:p>
          <a:p>
            <a:pPr marL="914400" lvl="1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</a:pPr>
            <a:r>
              <a:rPr lang="en">
                <a:solidFill>
                  <a:schemeClr val="lt1"/>
                </a:solidFill>
              </a:rPr>
              <a:t>Understanding of transition from school to work </a:t>
            </a:r>
            <a:endParaRPr>
              <a:solidFill>
                <a:schemeClr val="lt1"/>
              </a:solidFill>
            </a:endParaRPr>
          </a:p>
          <a:p>
            <a:pPr marL="1371600" lvl="2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</a:pPr>
            <a:r>
              <a:rPr lang="en">
                <a:solidFill>
                  <a:schemeClr val="lt1"/>
                </a:solidFill>
              </a:rPr>
              <a:t>Workplace accommodations </a:t>
            </a:r>
            <a:endParaRPr>
              <a:solidFill>
                <a:schemeClr val="lt1"/>
              </a:solidFill>
            </a:endParaRPr>
          </a:p>
          <a:p>
            <a:pPr marL="1371600" lvl="2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</a:pPr>
            <a:r>
              <a:rPr lang="en">
                <a:solidFill>
                  <a:schemeClr val="lt1"/>
                </a:solidFill>
              </a:rPr>
              <a:t>Meeting standards </a:t>
            </a:r>
            <a:endParaRPr>
              <a:solidFill>
                <a:schemeClr val="lt1"/>
              </a:solidFill>
            </a:endParaRPr>
          </a:p>
          <a:p>
            <a:pPr marL="457200" lvl="0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➢"/>
            </a:pPr>
            <a:r>
              <a:rPr lang="en" sz="1400">
                <a:solidFill>
                  <a:schemeClr val="lt1"/>
                </a:solidFill>
              </a:rPr>
              <a:t>Matching intern skill set, interest, strengths and experience to employment </a:t>
            </a:r>
            <a:endParaRPr sz="1400">
              <a:solidFill>
                <a:schemeClr val="lt1"/>
              </a:solidFill>
            </a:endParaRPr>
          </a:p>
          <a:p>
            <a:pPr marL="914400" lvl="1" indent="-330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○"/>
            </a:pPr>
            <a:r>
              <a:rPr lang="en">
                <a:solidFill>
                  <a:schemeClr val="lt1"/>
                </a:solidFill>
              </a:rPr>
              <a:t>Collaborative team input and effort</a:t>
            </a:r>
            <a:r>
              <a:rPr lang="en" sz="1600">
                <a:solidFill>
                  <a:schemeClr val="lt1"/>
                </a:solidFill>
              </a:rPr>
              <a:t> </a:t>
            </a:r>
            <a:endParaRPr sz="1600">
              <a:solidFill>
                <a:schemeClr val="lt1"/>
              </a:solidFill>
            </a:endParaRPr>
          </a:p>
          <a:p>
            <a:pPr marL="0" lvl="0" indent="0" rtl="0">
              <a:spcBef>
                <a:spcPts val="160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  <a:p>
            <a:pPr marL="457200" lvl="0" indent="0" rtl="0">
              <a:spcBef>
                <a:spcPts val="160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  <a:p>
            <a:pPr marL="457200" lvl="0" indent="0" rtl="0">
              <a:spcBef>
                <a:spcPts val="1600"/>
              </a:spcBef>
              <a:spcAft>
                <a:spcPts val="1600"/>
              </a:spcAft>
              <a:buNone/>
            </a:pPr>
            <a:endParaRPr>
              <a:solidFill>
                <a:schemeClr val="lt1"/>
              </a:solidFill>
            </a:endParaRPr>
          </a:p>
        </p:txBody>
      </p:sp>
      <p:pic>
        <p:nvPicPr>
          <p:cNvPr id="161" name="Shape 1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85712" y="164875"/>
            <a:ext cx="2608973" cy="3492999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Shape 162"/>
          <p:cNvSpPr txBox="1"/>
          <p:nvPr/>
        </p:nvSpPr>
        <p:spPr>
          <a:xfrm>
            <a:off x="6566688" y="3657875"/>
            <a:ext cx="2247000" cy="37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Internship rotation: Supply Chain 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1728" y="308106"/>
            <a:ext cx="8318761" cy="1542000"/>
          </a:xfrm>
        </p:spPr>
        <p:txBody>
          <a:bodyPr/>
          <a:lstStyle/>
          <a:p>
            <a:r>
              <a:rPr lang="en-US" sz="2400" dirty="0" smtClean="0"/>
              <a:t>Program Statistics 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311728" y="727363"/>
            <a:ext cx="789709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  <a:latin typeface="Lato" panose="020B0604020202020204" charset="0"/>
              </a:rPr>
              <a:t>Grady Program 2014-2018-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 smtClean="0">
                <a:solidFill>
                  <a:schemeClr val="bg1"/>
                </a:solidFill>
                <a:latin typeface="Lato" panose="020B0604020202020204" charset="0"/>
              </a:rPr>
              <a:t>Year one: 7/8 employed-2 host site, 5 community employment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 smtClean="0">
                <a:solidFill>
                  <a:schemeClr val="bg1"/>
                </a:solidFill>
                <a:latin typeface="Lato" panose="020B0604020202020204" charset="0"/>
              </a:rPr>
              <a:t>Year two: 6/7 employed- 3 host site, 3 host site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 smtClean="0">
                <a:solidFill>
                  <a:schemeClr val="bg1"/>
                </a:solidFill>
                <a:latin typeface="Lato" panose="020B0604020202020204" charset="0"/>
              </a:rPr>
              <a:t>Year three: 7/8 employed-all community employment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 smtClean="0">
                <a:solidFill>
                  <a:schemeClr val="bg1"/>
                </a:solidFill>
                <a:latin typeface="Lato" panose="020B0604020202020204" charset="0"/>
              </a:rPr>
              <a:t>Year four: 4/8 currently placed-1 host site, 2 community employment </a:t>
            </a:r>
          </a:p>
          <a:p>
            <a:r>
              <a:rPr lang="en-US" sz="1600" dirty="0">
                <a:solidFill>
                  <a:schemeClr val="bg1"/>
                </a:solidFill>
                <a:latin typeface="Lato" panose="020B0604020202020204" charset="0"/>
              </a:rPr>
              <a:t>	</a:t>
            </a:r>
            <a:r>
              <a:rPr lang="en-US" sz="1600" dirty="0" smtClean="0">
                <a:solidFill>
                  <a:schemeClr val="bg1"/>
                </a:solidFill>
                <a:latin typeface="Lato" panose="020B0604020202020204" charset="0"/>
              </a:rPr>
              <a:t>- Of remaining 4-3 in JD and 1 will continue to work at current job with 	more hours and responsibility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402" y="2543245"/>
            <a:ext cx="7625195" cy="2505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2568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 txBox="1">
            <a:spLocks noGrp="1"/>
          </p:cNvSpPr>
          <p:nvPr>
            <p:ph type="title"/>
          </p:nvPr>
        </p:nvSpPr>
        <p:spPr>
          <a:xfrm>
            <a:off x="155875" y="609275"/>
            <a:ext cx="8547300" cy="273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dirty="0"/>
              <a:t>Resources: </a:t>
            </a:r>
            <a:endParaRPr sz="3000" dirty="0"/>
          </a:p>
          <a:p>
            <a:pPr marL="457200" lvl="0" indent="-3810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400"/>
              <a:buChar char="➢"/>
            </a:pPr>
            <a:r>
              <a:rPr lang="en" sz="2400" u="sng" dirty="0">
                <a:solidFill>
                  <a:schemeClr val="hlink"/>
                </a:solidFill>
                <a:hlinkClick r:id="rId3"/>
              </a:rPr>
              <a:t>Grady Program resource website</a:t>
            </a:r>
            <a:endParaRPr sz="2400" dirty="0"/>
          </a:p>
          <a:p>
            <a:pPr marL="457200" lvl="0" indent="-38100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400"/>
              <a:buChar char="➢"/>
            </a:pPr>
            <a:r>
              <a:rPr lang="en" sz="2400" u="sng" dirty="0">
                <a:solidFill>
                  <a:schemeClr val="hlink"/>
                </a:solidFill>
                <a:hlinkClick r:id="rId4"/>
              </a:rPr>
              <a:t>Main Project SEARCH website </a:t>
            </a:r>
            <a:endParaRPr sz="2400" dirty="0"/>
          </a:p>
          <a:p>
            <a:pPr marL="457200" lvl="0" indent="-381000" algn="l">
              <a:spcBef>
                <a:spcPts val="0"/>
              </a:spcBef>
              <a:spcAft>
                <a:spcPts val="0"/>
              </a:spcAft>
              <a:buSzPts val="2400"/>
              <a:buChar char="➢"/>
            </a:pPr>
            <a:r>
              <a:rPr lang="en" sz="2400" u="sng" dirty="0">
                <a:solidFill>
                  <a:schemeClr val="hlink"/>
                </a:solidFill>
                <a:hlinkClick r:id="rId5"/>
              </a:rPr>
              <a:t>National Project SEARCH Curriculum </a:t>
            </a:r>
            <a:endParaRPr sz="2400" dirty="0"/>
          </a:p>
        </p:txBody>
      </p:sp>
      <p:pic>
        <p:nvPicPr>
          <p:cNvPr id="168" name="Shape 16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243250" y="189475"/>
            <a:ext cx="2673350" cy="3579202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Shape 169"/>
          <p:cNvSpPr txBox="1"/>
          <p:nvPr/>
        </p:nvSpPr>
        <p:spPr>
          <a:xfrm>
            <a:off x="6331475" y="3864750"/>
            <a:ext cx="24969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Internship rotation: Sterile Processing 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Shape 174"/>
          <p:cNvSpPr txBox="1">
            <a:spLocks noGrp="1"/>
          </p:cNvSpPr>
          <p:nvPr>
            <p:ph type="body" idx="4294967295"/>
          </p:nvPr>
        </p:nvSpPr>
        <p:spPr>
          <a:xfrm>
            <a:off x="1293287" y="1144951"/>
            <a:ext cx="6321600" cy="300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3600">
                <a:solidFill>
                  <a:schemeClr val="lt1"/>
                </a:solidFill>
              </a:rPr>
              <a:t>Questions</a:t>
            </a:r>
            <a:endParaRPr sz="3600">
              <a:solidFill>
                <a:schemeClr val="lt1"/>
              </a:solidFill>
            </a:endParaRPr>
          </a:p>
        </p:txBody>
      </p:sp>
      <p:pic>
        <p:nvPicPr>
          <p:cNvPr id="175" name="Shape 1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97975" y="537300"/>
            <a:ext cx="2422250" cy="2433949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Shape 176"/>
          <p:cNvSpPr txBox="1"/>
          <p:nvPr/>
        </p:nvSpPr>
        <p:spPr>
          <a:xfrm>
            <a:off x="6529250" y="2905800"/>
            <a:ext cx="2159700" cy="47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Internship rotation: Laboratory 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177" name="Shape 17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6500" y="1641750"/>
            <a:ext cx="2610899" cy="3002398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Shape 178"/>
          <p:cNvSpPr txBox="1"/>
          <p:nvPr/>
        </p:nvSpPr>
        <p:spPr>
          <a:xfrm>
            <a:off x="299625" y="1098600"/>
            <a:ext cx="2422200" cy="41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Internship rotation: HealthWorks Office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wiss">
  <a:themeElements>
    <a:clrScheme name="Swiss">
      <a:dk1>
        <a:srgbClr val="F46524"/>
      </a:dk1>
      <a:lt1>
        <a:srgbClr val="FFFFFF"/>
      </a:lt1>
      <a:dk2>
        <a:srgbClr val="000000"/>
      </a:dk2>
      <a:lt2>
        <a:srgbClr val="757575"/>
      </a:lt2>
      <a:accent1>
        <a:srgbClr val="01579B"/>
      </a:accent1>
      <a:accent2>
        <a:srgbClr val="27C7BD"/>
      </a:accent2>
      <a:accent3>
        <a:srgbClr val="0099E8"/>
      </a:accent3>
      <a:accent4>
        <a:srgbClr val="51B9A3"/>
      </a:accent4>
      <a:accent5>
        <a:srgbClr val="FB8C00"/>
      </a:accent5>
      <a:accent6>
        <a:srgbClr val="FFAE88"/>
      </a:accent6>
      <a:hlink>
        <a:srgbClr val="0277BD"/>
      </a:hlink>
      <a:folHlink>
        <a:srgbClr val="0277B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864</Words>
  <Application>Microsoft Office PowerPoint</Application>
  <PresentationFormat>On-screen Show (16:9)</PresentationFormat>
  <Paragraphs>114</Paragraphs>
  <Slides>16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Lato</vt:lpstr>
      <vt:lpstr>Raleway</vt:lpstr>
      <vt:lpstr>Arial</vt:lpstr>
      <vt:lpstr>Wingdings</vt:lpstr>
      <vt:lpstr>Courier New</vt:lpstr>
      <vt:lpstr>Swiss</vt:lpstr>
      <vt:lpstr>Project SEARCH Grady Memorial Hospital</vt:lpstr>
      <vt:lpstr>Introductions/Program Site video</vt:lpstr>
      <vt:lpstr>Project SEARCH Mission</vt:lpstr>
      <vt:lpstr>Program Overview</vt:lpstr>
      <vt:lpstr>Program eligibility </vt:lpstr>
      <vt:lpstr>PowerPoint Presentation</vt:lpstr>
      <vt:lpstr>Typical daily schedule </vt:lpstr>
      <vt:lpstr>Host business role and responsibilities</vt:lpstr>
      <vt:lpstr>Program partnerships and roles  </vt:lpstr>
      <vt:lpstr>Program partnerships and roles</vt:lpstr>
      <vt:lpstr>Common barriers </vt:lpstr>
      <vt:lpstr>Tips for successful employer relationships </vt:lpstr>
      <vt:lpstr>Employment success</vt:lpstr>
      <vt:lpstr>Program Statistics </vt:lpstr>
      <vt:lpstr>Resources:  Grady Program resource website Main Project SEARCH website  National Project SEARCH Curriculum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SEARCH Grady Memorial Hospital</dc:title>
  <dc:creator>Shumaker, Maddy</dc:creator>
  <cp:lastModifiedBy>Shumaker, Maddy</cp:lastModifiedBy>
  <cp:revision>5</cp:revision>
  <dcterms:modified xsi:type="dcterms:W3CDTF">2018-05-09T12:14:12Z</dcterms:modified>
</cp:coreProperties>
</file>